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Source Code Pro"/>
      <p:regular r:id="rId16"/>
      <p:bold r:id="rId17"/>
      <p:italic r:id="rId18"/>
      <p:boldItalic r:id="rId19"/>
    </p:embeddedFont>
    <p:embeddedFont>
      <p:font typeface="Oswal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33D3B0E-B06D-4B72-A6C5-4F25F852DF5B}">
  <a:tblStyle styleId="{333D3B0E-B06D-4B72-A6C5-4F25F852DF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regular.fntdata"/><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font" Target="fonts/Oswald-bold.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SourceCodePro-bold.fntdata"/><Relationship Id="rId16" Type="http://schemas.openxmlformats.org/officeDocument/2006/relationships/font" Target="fonts/SourceCodePro-regular.fntdata"/><Relationship Id="rId5" Type="http://schemas.openxmlformats.org/officeDocument/2006/relationships/slideMaster" Target="slideMasters/slideMaster1.xml"/><Relationship Id="rId19" Type="http://schemas.openxmlformats.org/officeDocument/2006/relationships/font" Target="fonts/SourceCodePro-boldItalic.fntdata"/><Relationship Id="rId6" Type="http://schemas.openxmlformats.org/officeDocument/2006/relationships/notesMaster" Target="notesMasters/notesMaster1.xml"/><Relationship Id="rId18" Type="http://schemas.openxmlformats.org/officeDocument/2006/relationships/font" Target="fonts/SourceCodePr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jp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821372b9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821372b9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9821372b9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9821372b9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9821372b9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9821372b9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9821372b9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9821372b9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989be23129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989be2312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9821372b9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9821372b9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1.png"/><Relationship Id="rId5"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hyperlink" Target="https://wildlifeclassifier.streamlit.app/"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1557200"/>
            <a:ext cx="8282400" cy="11964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5900"/>
              <a:t>Wildlife Trade Risk Prediction</a:t>
            </a:r>
            <a:endParaRPr sz="5900"/>
          </a:p>
        </p:txBody>
      </p:sp>
      <p:sp>
        <p:nvSpPr>
          <p:cNvPr id="63" name="Google Shape;63;p13"/>
          <p:cNvSpPr txBox="1"/>
          <p:nvPr>
            <p:ph idx="1" type="subTitle"/>
          </p:nvPr>
        </p:nvSpPr>
        <p:spPr>
          <a:xfrm>
            <a:off x="411175" y="3398250"/>
            <a:ext cx="8282400" cy="8016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 sz="3200"/>
              <a:t>Group: </a:t>
            </a:r>
            <a:r>
              <a:rPr lang="en" sz="3700"/>
              <a:t>Code Analytics</a:t>
            </a:r>
            <a:endParaRPr sz="3700"/>
          </a:p>
        </p:txBody>
      </p:sp>
      <p:sp>
        <p:nvSpPr>
          <p:cNvPr id="64" name="Google Shape;64;p13"/>
          <p:cNvSpPr txBox="1"/>
          <p:nvPr/>
        </p:nvSpPr>
        <p:spPr>
          <a:xfrm>
            <a:off x="411175" y="4435700"/>
            <a:ext cx="82824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rgbClr val="222222"/>
                </a:solidFill>
                <a:highlight>
                  <a:srgbClr val="FFFFFF"/>
                </a:highlight>
                <a:latin typeface="Verdana"/>
                <a:ea typeface="Verdana"/>
                <a:cs typeface="Verdana"/>
                <a:sym typeface="Verdana"/>
              </a:rPr>
              <a:t>Date</a:t>
            </a:r>
            <a:r>
              <a:rPr lang="en" sz="1500">
                <a:solidFill>
                  <a:srgbClr val="222222"/>
                </a:solidFill>
                <a:highlight>
                  <a:srgbClr val="FFFFFF"/>
                </a:highlight>
                <a:latin typeface="Verdana"/>
                <a:ea typeface="Verdana"/>
                <a:cs typeface="Verdana"/>
                <a:sym typeface="Verdana"/>
              </a:rPr>
              <a:t>: Saturday, 11th November 2023</a:t>
            </a:r>
            <a:endParaRPr sz="1700">
              <a:latin typeface="Source Code Pro"/>
              <a:ea typeface="Source Code Pro"/>
              <a:cs typeface="Source Code Pro"/>
              <a:sym typeface="Source Code Pro"/>
            </a:endParaRPr>
          </a:p>
        </p:txBody>
      </p:sp>
      <p:pic>
        <p:nvPicPr>
          <p:cNvPr id="65" name="Google Shape;65;p13"/>
          <p:cNvPicPr preferRelativeResize="0"/>
          <p:nvPr/>
        </p:nvPicPr>
        <p:blipFill>
          <a:blip r:embed="rId3">
            <a:alphaModFix/>
          </a:blip>
          <a:stretch>
            <a:fillRect/>
          </a:stretch>
        </p:blipFill>
        <p:spPr>
          <a:xfrm>
            <a:off x="6679250" y="352250"/>
            <a:ext cx="2014322" cy="560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00" y="524075"/>
            <a:ext cx="8520600" cy="58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71" name="Google Shape;71;p14"/>
          <p:cNvSpPr txBox="1"/>
          <p:nvPr>
            <p:ph idx="1" type="body"/>
          </p:nvPr>
        </p:nvSpPr>
        <p:spPr>
          <a:xfrm>
            <a:off x="311700" y="3138000"/>
            <a:ext cx="4005900" cy="1816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i="1" lang="en" sz="1500">
                <a:latin typeface="Times New Roman"/>
                <a:ea typeface="Times New Roman"/>
                <a:cs typeface="Times New Roman"/>
                <a:sym typeface="Times New Roman"/>
              </a:rPr>
              <a:t>Project Lead:</a:t>
            </a:r>
            <a:endParaRPr b="1" i="1" sz="15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600">
                <a:latin typeface="Times New Roman"/>
                <a:ea typeface="Times New Roman"/>
                <a:cs typeface="Times New Roman"/>
                <a:sym typeface="Times New Roman"/>
              </a:rPr>
              <a:t>Bamidele Tella</a:t>
            </a:r>
            <a:endParaRPr b="1" sz="1600">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b="1" sz="3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i="1" lang="en" sz="1500">
                <a:latin typeface="Times New Roman"/>
                <a:ea typeface="Times New Roman"/>
                <a:cs typeface="Times New Roman"/>
                <a:sym typeface="Times New Roman"/>
              </a:rPr>
              <a:t>   </a:t>
            </a:r>
            <a:r>
              <a:rPr b="1" i="1" lang="en" sz="1500">
                <a:latin typeface="Times New Roman"/>
                <a:ea typeface="Times New Roman"/>
                <a:cs typeface="Times New Roman"/>
                <a:sym typeface="Times New Roman"/>
              </a:rPr>
              <a:t>Assistant Project Lead:</a:t>
            </a:r>
            <a:endParaRPr b="1" i="1" sz="15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600">
                <a:latin typeface="Times New Roman"/>
                <a:ea typeface="Times New Roman"/>
                <a:cs typeface="Times New Roman"/>
                <a:sym typeface="Times New Roman"/>
              </a:rPr>
              <a:t>   </a:t>
            </a:r>
            <a:r>
              <a:rPr b="1" lang="en" sz="1600">
                <a:latin typeface="Times New Roman"/>
                <a:ea typeface="Times New Roman"/>
                <a:cs typeface="Times New Roman"/>
                <a:sym typeface="Times New Roman"/>
              </a:rPr>
              <a:t>Bharat Kumar Jhawar</a:t>
            </a:r>
            <a:endParaRPr b="1" sz="1600">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b="1" sz="3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i="1" lang="en" sz="1500">
                <a:latin typeface="Times New Roman"/>
                <a:ea typeface="Times New Roman"/>
                <a:cs typeface="Times New Roman"/>
                <a:sym typeface="Times New Roman"/>
              </a:rPr>
              <a:t>       </a:t>
            </a:r>
            <a:r>
              <a:rPr b="1" i="1" lang="en" sz="1500">
                <a:latin typeface="Times New Roman"/>
                <a:ea typeface="Times New Roman"/>
                <a:cs typeface="Times New Roman"/>
                <a:sym typeface="Times New Roman"/>
              </a:rPr>
              <a:t>Query Analyst:</a:t>
            </a:r>
            <a:endParaRPr b="1" i="1" sz="1500">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b="1" lang="en" sz="1600">
                <a:latin typeface="Times New Roman"/>
                <a:ea typeface="Times New Roman"/>
                <a:cs typeface="Times New Roman"/>
                <a:sym typeface="Times New Roman"/>
              </a:rPr>
              <a:t>       </a:t>
            </a:r>
            <a:r>
              <a:rPr b="1" lang="en" sz="1600">
                <a:latin typeface="Times New Roman"/>
                <a:ea typeface="Times New Roman"/>
                <a:cs typeface="Times New Roman"/>
                <a:sym typeface="Times New Roman"/>
              </a:rPr>
              <a:t>Okerinde Peculiar Temilola </a:t>
            </a:r>
            <a:endParaRPr b="1" sz="1600">
              <a:latin typeface="Times New Roman"/>
              <a:ea typeface="Times New Roman"/>
              <a:cs typeface="Times New Roman"/>
              <a:sym typeface="Times New Roman"/>
            </a:endParaRPr>
          </a:p>
        </p:txBody>
      </p:sp>
      <p:graphicFrame>
        <p:nvGraphicFramePr>
          <p:cNvPr id="72" name="Google Shape;72;p14"/>
          <p:cNvGraphicFramePr/>
          <p:nvPr/>
        </p:nvGraphicFramePr>
        <p:xfrm>
          <a:off x="4572000" y="1330500"/>
          <a:ext cx="3000000" cy="3000000"/>
        </p:xfrm>
        <a:graphic>
          <a:graphicData uri="http://schemas.openxmlformats.org/drawingml/2006/table">
            <a:tbl>
              <a:tblPr>
                <a:noFill/>
                <a:tableStyleId>{333D3B0E-B06D-4B72-A6C5-4F25F852DF5B}</a:tableStyleId>
              </a:tblPr>
              <a:tblGrid>
                <a:gridCol w="2130150"/>
                <a:gridCol w="2130150"/>
              </a:tblGrid>
              <a:tr h="328875">
                <a:tc gridSpan="2">
                  <a:txBody>
                    <a:bodyPr/>
                    <a:lstStyle/>
                    <a:p>
                      <a:pPr indent="0" lvl="0" marL="0" rtl="0" algn="ctr">
                        <a:spcBef>
                          <a:spcPts val="0"/>
                        </a:spcBef>
                        <a:spcAft>
                          <a:spcPts val="0"/>
                        </a:spcAft>
                        <a:buNone/>
                      </a:pPr>
                      <a:r>
                        <a:rPr b="1" lang="en" sz="1500">
                          <a:latin typeface="Times New Roman"/>
                          <a:ea typeface="Times New Roman"/>
                          <a:cs typeface="Times New Roman"/>
                          <a:sym typeface="Times New Roman"/>
                        </a:rPr>
                        <a:t> Other Active </a:t>
                      </a:r>
                      <a:r>
                        <a:rPr b="1" lang="en" sz="1500">
                          <a:latin typeface="Times New Roman"/>
                          <a:ea typeface="Times New Roman"/>
                          <a:cs typeface="Times New Roman"/>
                          <a:sym typeface="Times New Roman"/>
                        </a:rPr>
                        <a:t>Team Members</a:t>
                      </a:r>
                      <a:endParaRPr b="1" sz="1500">
                        <a:latin typeface="Times New Roman"/>
                        <a:ea typeface="Times New Roman"/>
                        <a:cs typeface="Times New Roman"/>
                        <a:sym typeface="Times New Roman"/>
                      </a:endParaRPr>
                    </a:p>
                  </a:txBody>
                  <a:tcPr marT="91425" marB="91425" marR="91425" marL="91425" anchor="ctr"/>
                </a:tc>
                <a:tc hMerge="1"/>
              </a:tr>
              <a:tr h="477625">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Olorunleke White</a:t>
                      </a:r>
                      <a:endParaRPr sz="1600">
                        <a:latin typeface="Times New Roman"/>
                        <a:ea typeface="Times New Roman"/>
                        <a:cs typeface="Times New Roman"/>
                        <a:sym typeface="Times New Roman"/>
                      </a:endParaRPr>
                    </a:p>
                  </a:txBody>
                  <a:tcPr marT="91425" marB="91425" marR="91425" marL="91425" anchor="ctr"/>
                </a:tc>
                <a:tc>
                  <a:txBody>
                    <a:bodyPr/>
                    <a:lstStyle/>
                    <a:p>
                      <a:pPr indent="0" lvl="0" marL="0" rtl="0" algn="ctr">
                        <a:spcBef>
                          <a:spcPts val="0"/>
                        </a:spcBef>
                        <a:spcAft>
                          <a:spcPts val="0"/>
                        </a:spcAft>
                        <a:buNone/>
                      </a:pPr>
                      <a:r>
                        <a:rPr lang="en" sz="1500">
                          <a:latin typeface="Times New Roman"/>
                          <a:ea typeface="Times New Roman"/>
                          <a:cs typeface="Times New Roman"/>
                          <a:sym typeface="Times New Roman"/>
                        </a:rPr>
                        <a:t>Priscila Waihiga Kamiri</a:t>
                      </a:r>
                      <a:endParaRPr sz="1500">
                        <a:latin typeface="Times New Roman"/>
                        <a:ea typeface="Times New Roman"/>
                        <a:cs typeface="Times New Roman"/>
                        <a:sym typeface="Times New Roman"/>
                      </a:endParaRPr>
                    </a:p>
                  </a:txBody>
                  <a:tcPr marT="91425" marB="91425" marR="91425" marL="91425" anchor="ctr"/>
                </a:tc>
              </a:tr>
              <a:tr h="463400">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Halimah Oyebanji</a:t>
                      </a:r>
                      <a:endParaRPr sz="1600">
                        <a:latin typeface="Times New Roman"/>
                        <a:ea typeface="Times New Roman"/>
                        <a:cs typeface="Times New Roman"/>
                        <a:sym typeface="Times New Roman"/>
                      </a:endParaRPr>
                    </a:p>
                  </a:txBody>
                  <a:tcPr marT="91425" marB="91425" marR="91425" marL="91425" anchor="ctr"/>
                </a:tc>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George Israel Opeyemi</a:t>
                      </a:r>
                      <a:endParaRPr sz="1600">
                        <a:latin typeface="Times New Roman"/>
                        <a:ea typeface="Times New Roman"/>
                        <a:cs typeface="Times New Roman"/>
                        <a:sym typeface="Times New Roman"/>
                      </a:endParaRPr>
                    </a:p>
                  </a:txBody>
                  <a:tcPr marT="91425" marB="91425" marR="91425" marL="91425" anchor="ctr"/>
                </a:tc>
              </a:tr>
              <a:tr h="549700">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Oladimeji Williams</a:t>
                      </a:r>
                      <a:endParaRPr sz="1600">
                        <a:latin typeface="Times New Roman"/>
                        <a:ea typeface="Times New Roman"/>
                        <a:cs typeface="Times New Roman"/>
                        <a:sym typeface="Times New Roman"/>
                      </a:endParaRPr>
                    </a:p>
                  </a:txBody>
                  <a:tcPr marT="91425" marB="91425" marR="91425" marL="91425" anchor="ctr"/>
                </a:tc>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Martha Edet</a:t>
                      </a:r>
                      <a:endParaRPr sz="1600">
                        <a:latin typeface="Times New Roman"/>
                        <a:ea typeface="Times New Roman"/>
                        <a:cs typeface="Times New Roman"/>
                        <a:sym typeface="Times New Roman"/>
                      </a:endParaRPr>
                    </a:p>
                  </a:txBody>
                  <a:tcPr marT="91425" marB="91425" marR="91425" marL="91425" anchor="ctr"/>
                </a:tc>
              </a:tr>
              <a:tr h="737825">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Lukman Aliyu</a:t>
                      </a:r>
                      <a:endParaRPr sz="1600">
                        <a:latin typeface="Times New Roman"/>
                        <a:ea typeface="Times New Roman"/>
                        <a:cs typeface="Times New Roman"/>
                        <a:sym typeface="Times New Roman"/>
                      </a:endParaRPr>
                    </a:p>
                  </a:txBody>
                  <a:tcPr marT="91425" marB="91425" marR="91425" marL="91425" anchor="ctr"/>
                </a:tc>
                <a:tc>
                  <a:txBody>
                    <a:bodyPr/>
                    <a:lstStyle/>
                    <a:p>
                      <a:pPr indent="0" lvl="0" marL="0" rtl="0" algn="ctr">
                        <a:spcBef>
                          <a:spcPts val="0"/>
                        </a:spcBef>
                        <a:spcAft>
                          <a:spcPts val="0"/>
                        </a:spcAft>
                        <a:buNone/>
                      </a:pPr>
                      <a:r>
                        <a:rPr lang="en" sz="1600">
                          <a:latin typeface="Times New Roman"/>
                          <a:ea typeface="Times New Roman"/>
                          <a:cs typeface="Times New Roman"/>
                          <a:sym typeface="Times New Roman"/>
                        </a:rPr>
                        <a:t>Duke Effiom</a:t>
                      </a:r>
                      <a:endParaRPr sz="1600">
                        <a:latin typeface="Times New Roman"/>
                        <a:ea typeface="Times New Roman"/>
                        <a:cs typeface="Times New Roman"/>
                        <a:sym typeface="Times New Roman"/>
                      </a:endParaRPr>
                    </a:p>
                  </a:txBody>
                  <a:tcPr marT="91425" marB="91425" marR="91425" marL="91425" anchor="ctr"/>
                </a:tc>
              </a:tr>
            </a:tbl>
          </a:graphicData>
        </a:graphic>
      </p:graphicFrame>
      <p:pic>
        <p:nvPicPr>
          <p:cNvPr id="73" name="Google Shape;73;p14"/>
          <p:cNvPicPr preferRelativeResize="0"/>
          <p:nvPr/>
        </p:nvPicPr>
        <p:blipFill>
          <a:blip r:embed="rId3">
            <a:alphaModFix/>
          </a:blip>
          <a:stretch>
            <a:fillRect/>
          </a:stretch>
        </p:blipFill>
        <p:spPr>
          <a:xfrm>
            <a:off x="483460" y="1330512"/>
            <a:ext cx="1265292" cy="1266152"/>
          </a:xfrm>
          <a:prstGeom prst="rect">
            <a:avLst/>
          </a:prstGeom>
          <a:noFill/>
          <a:ln>
            <a:noFill/>
          </a:ln>
        </p:spPr>
      </p:pic>
      <p:sp>
        <p:nvSpPr>
          <p:cNvPr id="74" name="Google Shape;74;p14"/>
          <p:cNvSpPr txBox="1"/>
          <p:nvPr/>
        </p:nvSpPr>
        <p:spPr>
          <a:xfrm>
            <a:off x="383650" y="2619950"/>
            <a:ext cx="1581000" cy="3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2"/>
                </a:solidFill>
                <a:latin typeface="Source Code Pro"/>
                <a:ea typeface="Source Code Pro"/>
                <a:cs typeface="Source Code Pro"/>
                <a:sym typeface="Source Code Pro"/>
              </a:rPr>
              <a:t>Bamidele Tella</a:t>
            </a:r>
            <a:endParaRPr b="1" sz="1300">
              <a:solidFill>
                <a:schemeClr val="dk2"/>
              </a:solidFill>
              <a:latin typeface="Source Code Pro"/>
              <a:ea typeface="Source Code Pro"/>
              <a:cs typeface="Source Code Pro"/>
              <a:sym typeface="Source Code Pro"/>
            </a:endParaRPr>
          </a:p>
          <a:p>
            <a:pPr indent="0" lvl="0" marL="0" rtl="0" algn="l">
              <a:spcBef>
                <a:spcPts val="0"/>
              </a:spcBef>
              <a:spcAft>
                <a:spcPts val="0"/>
              </a:spcAft>
              <a:buNone/>
            </a:pPr>
            <a:r>
              <a:rPr lang="en" sz="1300">
                <a:solidFill>
                  <a:schemeClr val="dk2"/>
                </a:solidFill>
                <a:latin typeface="Source Code Pro"/>
                <a:ea typeface="Source Code Pro"/>
                <a:cs typeface="Source Code Pro"/>
                <a:sym typeface="Source Code Pro"/>
              </a:rPr>
              <a:t>Presenter 1</a:t>
            </a:r>
            <a:endParaRPr sz="1300">
              <a:solidFill>
                <a:schemeClr val="dk2"/>
              </a:solidFill>
              <a:latin typeface="Source Code Pro"/>
              <a:ea typeface="Source Code Pro"/>
              <a:cs typeface="Source Code Pro"/>
              <a:sym typeface="Source Code Pro"/>
            </a:endParaRPr>
          </a:p>
        </p:txBody>
      </p:sp>
      <p:pic>
        <p:nvPicPr>
          <p:cNvPr id="75" name="Google Shape;75;p14"/>
          <p:cNvPicPr preferRelativeResize="0"/>
          <p:nvPr/>
        </p:nvPicPr>
        <p:blipFill>
          <a:blip r:embed="rId4">
            <a:alphaModFix/>
          </a:blip>
          <a:stretch>
            <a:fillRect/>
          </a:stretch>
        </p:blipFill>
        <p:spPr>
          <a:xfrm>
            <a:off x="7146149" y="139900"/>
            <a:ext cx="1686150" cy="384186"/>
          </a:xfrm>
          <a:prstGeom prst="rect">
            <a:avLst/>
          </a:prstGeom>
          <a:noFill/>
          <a:ln>
            <a:noFill/>
          </a:ln>
        </p:spPr>
      </p:pic>
      <p:sp>
        <p:nvSpPr>
          <p:cNvPr id="76" name="Google Shape;76;p14"/>
          <p:cNvSpPr txBox="1"/>
          <p:nvPr/>
        </p:nvSpPr>
        <p:spPr>
          <a:xfrm>
            <a:off x="2477825" y="2619950"/>
            <a:ext cx="1839900" cy="37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2"/>
                </a:solidFill>
                <a:latin typeface="Source Code Pro"/>
                <a:ea typeface="Source Code Pro"/>
                <a:cs typeface="Source Code Pro"/>
                <a:sym typeface="Source Code Pro"/>
              </a:rPr>
              <a:t>Olorunleke White</a:t>
            </a:r>
            <a:endParaRPr b="1" sz="1300">
              <a:solidFill>
                <a:schemeClr val="dk2"/>
              </a:solidFill>
              <a:latin typeface="Source Code Pro"/>
              <a:ea typeface="Source Code Pro"/>
              <a:cs typeface="Source Code Pro"/>
              <a:sym typeface="Source Code Pro"/>
            </a:endParaRPr>
          </a:p>
          <a:p>
            <a:pPr indent="0" lvl="0" marL="0" rtl="0" algn="l">
              <a:spcBef>
                <a:spcPts val="0"/>
              </a:spcBef>
              <a:spcAft>
                <a:spcPts val="0"/>
              </a:spcAft>
              <a:buNone/>
            </a:pPr>
            <a:r>
              <a:rPr lang="en" sz="1300">
                <a:solidFill>
                  <a:schemeClr val="dk2"/>
                </a:solidFill>
                <a:latin typeface="Source Code Pro"/>
                <a:ea typeface="Source Code Pro"/>
                <a:cs typeface="Source Code Pro"/>
                <a:sym typeface="Source Code Pro"/>
              </a:rPr>
              <a:t>Presenter 2</a:t>
            </a:r>
            <a:endParaRPr sz="1300">
              <a:solidFill>
                <a:schemeClr val="dk2"/>
              </a:solidFill>
              <a:latin typeface="Source Code Pro"/>
              <a:ea typeface="Source Code Pro"/>
              <a:cs typeface="Source Code Pro"/>
              <a:sym typeface="Source Code Pro"/>
            </a:endParaRPr>
          </a:p>
        </p:txBody>
      </p:sp>
      <p:pic>
        <p:nvPicPr>
          <p:cNvPr id="77" name="Google Shape;77;p14"/>
          <p:cNvPicPr preferRelativeResize="0"/>
          <p:nvPr/>
        </p:nvPicPr>
        <p:blipFill>
          <a:blip r:embed="rId5">
            <a:alphaModFix/>
          </a:blip>
          <a:stretch>
            <a:fillRect/>
          </a:stretch>
        </p:blipFill>
        <p:spPr>
          <a:xfrm>
            <a:off x="2606900" y="1250475"/>
            <a:ext cx="1265299" cy="13461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311700" y="507275"/>
            <a:ext cx="85206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400">
                <a:solidFill>
                  <a:srgbClr val="1155CC"/>
                </a:solidFill>
              </a:rPr>
              <a:t>Problem Statement</a:t>
            </a:r>
            <a:endParaRPr sz="3400">
              <a:solidFill>
                <a:srgbClr val="1155CC"/>
              </a:solidFill>
            </a:endParaRPr>
          </a:p>
        </p:txBody>
      </p:sp>
      <p:sp>
        <p:nvSpPr>
          <p:cNvPr id="83" name="Google Shape;83;p15"/>
          <p:cNvSpPr txBox="1"/>
          <p:nvPr/>
        </p:nvSpPr>
        <p:spPr>
          <a:xfrm>
            <a:off x="448275" y="1106075"/>
            <a:ext cx="8384100" cy="37896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Times New Roman"/>
              <a:buChar char="●"/>
            </a:pPr>
            <a:r>
              <a:rPr b="1" lang="en" sz="2000">
                <a:latin typeface="Times New Roman"/>
                <a:ea typeface="Times New Roman"/>
                <a:cs typeface="Times New Roman"/>
                <a:sym typeface="Times New Roman"/>
              </a:rPr>
              <a:t>Common Species Trading</a:t>
            </a:r>
            <a:r>
              <a:rPr lang="en" sz="2000">
                <a:latin typeface="Times New Roman"/>
                <a:ea typeface="Times New Roman"/>
                <a:cs typeface="Times New Roman"/>
                <a:sym typeface="Times New Roman"/>
              </a:rPr>
              <a:t>: Explore the extent of export and import activity for iconic and endangered species and other high-profile targets for poaching and trade.</a:t>
            </a:r>
            <a:endParaRPr sz="2000">
              <a:latin typeface="Times New Roman"/>
              <a:ea typeface="Times New Roman"/>
              <a:cs typeface="Times New Roman"/>
              <a:sym typeface="Times New Roman"/>
            </a:endParaRPr>
          </a:p>
          <a:p>
            <a:pPr indent="-355600" lvl="0" marL="457200" rtl="0" algn="l">
              <a:lnSpc>
                <a:spcPct val="115000"/>
              </a:lnSpc>
              <a:spcBef>
                <a:spcPts val="0"/>
              </a:spcBef>
              <a:spcAft>
                <a:spcPts val="0"/>
              </a:spcAft>
              <a:buSzPts val="2000"/>
              <a:buFont typeface="Times New Roman"/>
              <a:buChar char="●"/>
            </a:pPr>
            <a:r>
              <a:rPr b="1" lang="en" sz="2000">
                <a:latin typeface="Times New Roman"/>
                <a:ea typeface="Times New Roman"/>
                <a:cs typeface="Times New Roman"/>
                <a:sym typeface="Times New Roman"/>
              </a:rPr>
              <a:t>Animal Products Trade</a:t>
            </a:r>
            <a:r>
              <a:rPr lang="en" sz="2000">
                <a:latin typeface="Times New Roman"/>
                <a:ea typeface="Times New Roman"/>
                <a:cs typeface="Times New Roman"/>
                <a:sym typeface="Times New Roman"/>
              </a:rPr>
              <a:t>: Determine what percentage of the trades are plants species as opposed to animal products. How does this vary across different species and regions?</a:t>
            </a:r>
            <a:endParaRPr sz="2000">
              <a:latin typeface="Times New Roman"/>
              <a:ea typeface="Times New Roman"/>
              <a:cs typeface="Times New Roman"/>
              <a:sym typeface="Times New Roman"/>
            </a:endParaRPr>
          </a:p>
          <a:p>
            <a:pPr indent="-355600" lvl="0" marL="457200" rtl="0" algn="l">
              <a:lnSpc>
                <a:spcPct val="115000"/>
              </a:lnSpc>
              <a:spcBef>
                <a:spcPts val="0"/>
              </a:spcBef>
              <a:spcAft>
                <a:spcPts val="0"/>
              </a:spcAft>
              <a:buSzPts val="2000"/>
              <a:buFont typeface="Times New Roman"/>
              <a:buChar char="●"/>
            </a:pPr>
            <a:r>
              <a:rPr b="1" lang="en" sz="2000">
                <a:latin typeface="Times New Roman"/>
                <a:ea typeface="Times New Roman"/>
                <a:cs typeface="Times New Roman"/>
                <a:sym typeface="Times New Roman"/>
              </a:rPr>
              <a:t>Conservation Impact Assessment</a:t>
            </a:r>
            <a:r>
              <a:rPr lang="en" sz="2000">
                <a:latin typeface="Times New Roman"/>
                <a:ea typeface="Times New Roman"/>
                <a:cs typeface="Times New Roman"/>
                <a:sym typeface="Times New Roman"/>
              </a:rPr>
              <a:t>: Evaluate the impact of CITES regulations and trade restrictions on the conservation of species in different CITES appendices (I, II, III).</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600">
              <a:latin typeface="Times New Roman"/>
              <a:ea typeface="Times New Roman"/>
              <a:cs typeface="Times New Roman"/>
              <a:sym typeface="Times New Roman"/>
            </a:endParaRPr>
          </a:p>
        </p:txBody>
      </p:sp>
      <p:pic>
        <p:nvPicPr>
          <p:cNvPr id="84" name="Google Shape;84;p15"/>
          <p:cNvPicPr preferRelativeResize="0"/>
          <p:nvPr/>
        </p:nvPicPr>
        <p:blipFill>
          <a:blip r:embed="rId3">
            <a:alphaModFix/>
          </a:blip>
          <a:stretch>
            <a:fillRect/>
          </a:stretch>
        </p:blipFill>
        <p:spPr>
          <a:xfrm>
            <a:off x="7146224" y="123100"/>
            <a:ext cx="1686150" cy="38418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rgbClr val="1155CC"/>
                </a:solidFill>
              </a:rPr>
              <a:t>Our Approach</a:t>
            </a:r>
            <a:endParaRPr sz="3500">
              <a:solidFill>
                <a:srgbClr val="1155CC"/>
              </a:solidFill>
            </a:endParaRPr>
          </a:p>
        </p:txBody>
      </p:sp>
      <p:pic>
        <p:nvPicPr>
          <p:cNvPr id="90" name="Google Shape;90;p16"/>
          <p:cNvPicPr preferRelativeResize="0"/>
          <p:nvPr/>
        </p:nvPicPr>
        <p:blipFill>
          <a:blip r:embed="rId3">
            <a:alphaModFix/>
          </a:blip>
          <a:stretch>
            <a:fillRect/>
          </a:stretch>
        </p:blipFill>
        <p:spPr>
          <a:xfrm>
            <a:off x="7146149" y="198875"/>
            <a:ext cx="1686150" cy="384186"/>
          </a:xfrm>
          <a:prstGeom prst="rect">
            <a:avLst/>
          </a:prstGeom>
          <a:noFill/>
          <a:ln>
            <a:noFill/>
          </a:ln>
        </p:spPr>
      </p:pic>
      <p:sp>
        <p:nvSpPr>
          <p:cNvPr id="91" name="Google Shape;91;p16"/>
          <p:cNvSpPr txBox="1"/>
          <p:nvPr/>
        </p:nvSpPr>
        <p:spPr>
          <a:xfrm>
            <a:off x="436500" y="1439225"/>
            <a:ext cx="8316900" cy="3208800"/>
          </a:xfrm>
          <a:prstGeom prst="rect">
            <a:avLst/>
          </a:prstGeom>
          <a:noFill/>
          <a:ln>
            <a:noFill/>
          </a:ln>
        </p:spPr>
        <p:txBody>
          <a:bodyPr anchorCtr="0" anchor="t" bIns="91425" lIns="91425" spcFirstLastPara="1" rIns="91425" wrap="square" tIns="91425">
            <a:noAutofit/>
          </a:bodyPr>
          <a:lstStyle/>
          <a:p>
            <a:pPr indent="-361950" lvl="0" marL="457200" rtl="0" algn="just">
              <a:spcBef>
                <a:spcPts val="0"/>
              </a:spcBef>
              <a:spcAft>
                <a:spcPts val="0"/>
              </a:spcAft>
              <a:buSzPts val="2100"/>
              <a:buFont typeface="Times New Roman"/>
              <a:buChar char="●"/>
            </a:pPr>
            <a:r>
              <a:rPr lang="en" sz="2100">
                <a:latin typeface="Times New Roman"/>
                <a:ea typeface="Times New Roman"/>
                <a:cs typeface="Times New Roman"/>
                <a:sym typeface="Times New Roman"/>
              </a:rPr>
              <a:t>Identify key species, trade routes, and countries involved in the trade.</a:t>
            </a:r>
            <a:endParaRPr sz="2100">
              <a:latin typeface="Times New Roman"/>
              <a:ea typeface="Times New Roman"/>
              <a:cs typeface="Times New Roman"/>
              <a:sym typeface="Times New Roman"/>
            </a:endParaRPr>
          </a:p>
          <a:p>
            <a:pPr indent="-361950" lvl="0" marL="457200" rtl="0" algn="just">
              <a:spcBef>
                <a:spcPts val="0"/>
              </a:spcBef>
              <a:spcAft>
                <a:spcPts val="0"/>
              </a:spcAft>
              <a:buSzPts val="2100"/>
              <a:buFont typeface="Times New Roman"/>
              <a:buChar char="●"/>
            </a:pPr>
            <a:r>
              <a:rPr lang="en" sz="2100">
                <a:latin typeface="Times New Roman"/>
                <a:ea typeface="Times New Roman"/>
                <a:cs typeface="Times New Roman"/>
                <a:sym typeface="Times New Roman"/>
              </a:rPr>
              <a:t>Map the regions with the highest trade volumes and assess their impact on local ecosystems.</a:t>
            </a:r>
            <a:endParaRPr sz="2100">
              <a:latin typeface="Times New Roman"/>
              <a:ea typeface="Times New Roman"/>
              <a:cs typeface="Times New Roman"/>
              <a:sym typeface="Times New Roman"/>
            </a:endParaRPr>
          </a:p>
          <a:p>
            <a:pPr indent="-361950" lvl="0" marL="457200" rtl="0" algn="just">
              <a:spcBef>
                <a:spcPts val="0"/>
              </a:spcBef>
              <a:spcAft>
                <a:spcPts val="0"/>
              </a:spcAft>
              <a:buSzPts val="2100"/>
              <a:buFont typeface="Times New Roman"/>
              <a:buChar char="●"/>
            </a:pPr>
            <a:r>
              <a:rPr lang="en" sz="2100">
                <a:latin typeface="Times New Roman"/>
                <a:ea typeface="Times New Roman"/>
                <a:cs typeface="Times New Roman"/>
                <a:sym typeface="Times New Roman"/>
              </a:rPr>
              <a:t>Evaluate the effectiveness of CITES regulations in curbing trade in species listed in different appendices (I, II, III).</a:t>
            </a:r>
            <a:endParaRPr sz="2100">
              <a:latin typeface="Times New Roman"/>
              <a:ea typeface="Times New Roman"/>
              <a:cs typeface="Times New Roman"/>
              <a:sym typeface="Times New Roman"/>
            </a:endParaRPr>
          </a:p>
          <a:p>
            <a:pPr indent="-361950" lvl="0" marL="457200" rtl="0" algn="just">
              <a:spcBef>
                <a:spcPts val="0"/>
              </a:spcBef>
              <a:spcAft>
                <a:spcPts val="0"/>
              </a:spcAft>
              <a:buSzPts val="2100"/>
              <a:buFont typeface="Times New Roman"/>
              <a:buChar char="●"/>
            </a:pPr>
            <a:r>
              <a:rPr lang="en" sz="2100">
                <a:latin typeface="Times New Roman"/>
                <a:ea typeface="Times New Roman"/>
                <a:cs typeface="Times New Roman"/>
                <a:sym typeface="Times New Roman"/>
              </a:rPr>
              <a:t>Investigate the correlation between the regulatory status of species and their trade activities.</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519075"/>
            <a:ext cx="8441700" cy="58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rgbClr val="1155CC"/>
                </a:solidFill>
              </a:rPr>
              <a:t>Dataset Description</a:t>
            </a:r>
            <a:endParaRPr sz="3500">
              <a:solidFill>
                <a:srgbClr val="1155CC"/>
              </a:solidFill>
            </a:endParaRPr>
          </a:p>
        </p:txBody>
      </p:sp>
      <p:pic>
        <p:nvPicPr>
          <p:cNvPr id="97" name="Google Shape;97;p17"/>
          <p:cNvPicPr preferRelativeResize="0"/>
          <p:nvPr/>
        </p:nvPicPr>
        <p:blipFill>
          <a:blip r:embed="rId3">
            <a:alphaModFix/>
          </a:blip>
          <a:stretch>
            <a:fillRect/>
          </a:stretch>
        </p:blipFill>
        <p:spPr>
          <a:xfrm>
            <a:off x="7146149" y="198875"/>
            <a:ext cx="1686150" cy="384186"/>
          </a:xfrm>
          <a:prstGeom prst="rect">
            <a:avLst/>
          </a:prstGeom>
          <a:noFill/>
          <a:ln>
            <a:noFill/>
          </a:ln>
        </p:spPr>
      </p:pic>
      <p:sp>
        <p:nvSpPr>
          <p:cNvPr id="98" name="Google Shape;98;p17"/>
          <p:cNvSpPr txBox="1"/>
          <p:nvPr/>
        </p:nvSpPr>
        <p:spPr>
          <a:xfrm>
            <a:off x="436500" y="1108875"/>
            <a:ext cx="8316900" cy="3539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rgbClr val="222222"/>
                </a:solidFill>
                <a:highlight>
                  <a:srgbClr val="FFFFFF"/>
                </a:highlight>
                <a:latin typeface="Times New Roman"/>
                <a:ea typeface="Times New Roman"/>
                <a:cs typeface="Times New Roman"/>
                <a:sym typeface="Times New Roman"/>
              </a:rPr>
              <a:t>Our dataset is gotten from the </a:t>
            </a:r>
            <a:r>
              <a:rPr b="1" lang="en" sz="1600">
                <a:solidFill>
                  <a:srgbClr val="222222"/>
                </a:solidFill>
                <a:highlight>
                  <a:srgbClr val="FFFFFF"/>
                </a:highlight>
                <a:latin typeface="Times New Roman"/>
                <a:ea typeface="Times New Roman"/>
                <a:cs typeface="Times New Roman"/>
                <a:sym typeface="Times New Roman"/>
              </a:rPr>
              <a:t>Convention on International Trade in Endangered Species of Wild Fauna and Flora</a:t>
            </a:r>
            <a:r>
              <a:rPr lang="en" sz="1600">
                <a:solidFill>
                  <a:srgbClr val="222222"/>
                </a:solidFill>
                <a:highlight>
                  <a:srgbClr val="FFFFFF"/>
                </a:highlight>
                <a:latin typeface="Times New Roman"/>
                <a:ea typeface="Times New Roman"/>
                <a:cs typeface="Times New Roman"/>
                <a:sym typeface="Times New Roman"/>
              </a:rPr>
              <a:t>, or </a:t>
            </a:r>
            <a:r>
              <a:rPr b="1" lang="en" sz="1600">
                <a:solidFill>
                  <a:srgbClr val="222222"/>
                </a:solidFill>
                <a:highlight>
                  <a:srgbClr val="FFFFFF"/>
                </a:highlight>
                <a:latin typeface="Times New Roman"/>
                <a:ea typeface="Times New Roman"/>
                <a:cs typeface="Times New Roman"/>
                <a:sym typeface="Times New Roman"/>
              </a:rPr>
              <a:t>CITES</a:t>
            </a:r>
            <a:r>
              <a:rPr lang="en" sz="1600">
                <a:solidFill>
                  <a:srgbClr val="222222"/>
                </a:solidFill>
                <a:highlight>
                  <a:srgbClr val="FFFFFF"/>
                </a:highlight>
                <a:latin typeface="Times New Roman"/>
                <a:ea typeface="Times New Roman"/>
                <a:cs typeface="Times New Roman"/>
                <a:sym typeface="Times New Roman"/>
              </a:rPr>
              <a:t> for short, which is an international treaty organization tasked with monitoring, reporting, and providing recommendations on the international species trade. Countries participating in CITES are obligated to report on animal species and plant species imported in or exported out of their countries, and to honor limitations placed on the international trade of these species. </a:t>
            </a:r>
            <a:r>
              <a:rPr lang="en" sz="1600">
                <a:solidFill>
                  <a:srgbClr val="222222"/>
                </a:solidFill>
                <a:latin typeface="Times New Roman"/>
                <a:ea typeface="Times New Roman"/>
                <a:cs typeface="Times New Roman"/>
                <a:sym typeface="Times New Roman"/>
              </a:rPr>
              <a:t>Protected species are organized into three appendixes. Appendix I species are those whose trade threatens them with extinction. Appendix II species are those not threatened with extinction, but whose trade is nevertheless detrimental. Finally, Appendix III animals are those submitted to CITES by member states as a control mechanism and their export or import requires permits from the submitting member state(s).</a:t>
            </a:r>
            <a:endParaRPr sz="1600">
              <a:solidFill>
                <a:srgbClr val="222222"/>
              </a:solidFill>
              <a:latin typeface="Times New Roman"/>
              <a:ea typeface="Times New Roman"/>
              <a:cs typeface="Times New Roman"/>
              <a:sym typeface="Times New Roman"/>
            </a:endParaRPr>
          </a:p>
          <a:p>
            <a:pPr indent="0" lvl="0" marL="0" rtl="0" algn="just">
              <a:lnSpc>
                <a:spcPct val="115000"/>
              </a:lnSpc>
              <a:spcBef>
                <a:spcPts val="0"/>
              </a:spcBef>
              <a:spcAft>
                <a:spcPts val="1200"/>
              </a:spcAft>
              <a:buNone/>
            </a:pPr>
            <a:r>
              <a:rPr lang="en" sz="1600">
                <a:solidFill>
                  <a:srgbClr val="222222"/>
                </a:solidFill>
                <a:latin typeface="Times New Roman"/>
                <a:ea typeface="Times New Roman"/>
                <a:cs typeface="Times New Roman"/>
                <a:sym typeface="Times New Roman"/>
              </a:rPr>
              <a:t>Our dataset records all </a:t>
            </a:r>
            <a:r>
              <a:rPr i="1" lang="en" sz="1600">
                <a:solidFill>
                  <a:srgbClr val="222222"/>
                </a:solidFill>
                <a:latin typeface="Times New Roman"/>
                <a:ea typeface="Times New Roman"/>
                <a:cs typeface="Times New Roman"/>
                <a:sym typeface="Times New Roman"/>
              </a:rPr>
              <a:t>legal</a:t>
            </a:r>
            <a:r>
              <a:rPr lang="en" sz="1600">
                <a:solidFill>
                  <a:srgbClr val="222222"/>
                </a:solidFill>
                <a:latin typeface="Times New Roman"/>
                <a:ea typeface="Times New Roman"/>
                <a:cs typeface="Times New Roman"/>
                <a:sym typeface="Times New Roman"/>
              </a:rPr>
              <a:t> species imports and exports carried out in 2016 (and a few records from 2017) reported to CITES. Species </a:t>
            </a:r>
            <a:r>
              <a:rPr lang="en" sz="1600">
                <a:solidFill>
                  <a:srgbClr val="222222"/>
                </a:solidFill>
                <a:latin typeface="Times New Roman"/>
                <a:ea typeface="Times New Roman"/>
                <a:cs typeface="Times New Roman"/>
                <a:sym typeface="Times New Roman"/>
              </a:rPr>
              <a:t>ongoing in black market trading activities, which are highly illegal are</a:t>
            </a:r>
            <a:r>
              <a:rPr lang="en" sz="1600">
                <a:solidFill>
                  <a:srgbClr val="222222"/>
                </a:solidFill>
                <a:latin typeface="Times New Roman"/>
                <a:ea typeface="Times New Roman"/>
                <a:cs typeface="Times New Roman"/>
                <a:sym typeface="Times New Roman"/>
              </a:rPr>
              <a:t> not included on the CITES lists.</a:t>
            </a:r>
            <a:endParaRPr sz="1250">
              <a:solidFill>
                <a:srgbClr val="222222"/>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rgbClr val="1155CC"/>
                </a:solidFill>
              </a:rPr>
              <a:t>Model</a:t>
            </a:r>
            <a:endParaRPr sz="3500">
              <a:solidFill>
                <a:srgbClr val="1155CC"/>
              </a:solidFill>
            </a:endParaRPr>
          </a:p>
        </p:txBody>
      </p:sp>
      <p:pic>
        <p:nvPicPr>
          <p:cNvPr id="104" name="Google Shape;104;p18"/>
          <p:cNvPicPr preferRelativeResize="0"/>
          <p:nvPr/>
        </p:nvPicPr>
        <p:blipFill>
          <a:blip r:embed="rId3">
            <a:alphaModFix/>
          </a:blip>
          <a:stretch>
            <a:fillRect/>
          </a:stretch>
        </p:blipFill>
        <p:spPr>
          <a:xfrm>
            <a:off x="7146149" y="198875"/>
            <a:ext cx="1686150" cy="384186"/>
          </a:xfrm>
          <a:prstGeom prst="rect">
            <a:avLst/>
          </a:prstGeom>
          <a:noFill/>
          <a:ln>
            <a:noFill/>
          </a:ln>
        </p:spPr>
      </p:pic>
      <p:sp>
        <p:nvSpPr>
          <p:cNvPr id="105" name="Google Shape;105;p18"/>
          <p:cNvSpPr txBox="1"/>
          <p:nvPr/>
        </p:nvSpPr>
        <p:spPr>
          <a:xfrm>
            <a:off x="448275" y="1179700"/>
            <a:ext cx="8384100" cy="3456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2000">
                <a:latin typeface="Times New Roman"/>
                <a:ea typeface="Times New Roman"/>
                <a:cs typeface="Times New Roman"/>
                <a:sym typeface="Times New Roman"/>
              </a:rPr>
              <a:t>The model is a hard voting classifier comprising of:</a:t>
            </a:r>
            <a:endParaRPr sz="2000">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Multinomial Logistic Regression</a:t>
            </a:r>
            <a:endParaRPr sz="2000">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Support Vector Classifier</a:t>
            </a:r>
            <a:endParaRPr sz="2000">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Decision Tree Classifier</a:t>
            </a:r>
            <a:endParaRPr sz="2000">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Random Forest Classifier</a:t>
            </a:r>
            <a:endParaRPr sz="2000">
              <a:latin typeface="Times New Roman"/>
              <a:ea typeface="Times New Roman"/>
              <a:cs typeface="Times New Roman"/>
              <a:sym typeface="Times New Roman"/>
            </a:endParaRPr>
          </a:p>
          <a:p>
            <a:pPr indent="-355600" lvl="0" marL="457200" rtl="0" algn="just">
              <a:lnSpc>
                <a:spcPct val="115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Gradient Boosting Classifier</a:t>
            </a:r>
            <a:endParaRPr sz="20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2000">
                <a:latin typeface="Times New Roman"/>
                <a:ea typeface="Times New Roman"/>
                <a:cs typeface="Times New Roman"/>
                <a:sym typeface="Times New Roman"/>
              </a:rPr>
              <a:t>The main pipeline uses an ordinal encoder to handle categorical features and a </a:t>
            </a:r>
            <a:r>
              <a:rPr lang="en" sz="2000">
                <a:latin typeface="Times New Roman"/>
                <a:ea typeface="Times New Roman"/>
                <a:cs typeface="Times New Roman"/>
                <a:sym typeface="Times New Roman"/>
              </a:rPr>
              <a:t>Robust Scaler</a:t>
            </a:r>
            <a:r>
              <a:rPr lang="en" sz="2000">
                <a:latin typeface="Times New Roman"/>
                <a:ea typeface="Times New Roman"/>
                <a:cs typeface="Times New Roman"/>
                <a:sym typeface="Times New Roman"/>
              </a:rPr>
              <a:t> to curb the effect of outliers in the dataset before fitting the Voting Classifier.</a:t>
            </a:r>
            <a:endParaRPr sz="20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11700" y="697325"/>
            <a:ext cx="8520600" cy="54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rgbClr val="1155CC"/>
                </a:solidFill>
              </a:rPr>
              <a:t>Deployment</a:t>
            </a:r>
            <a:endParaRPr sz="3500">
              <a:solidFill>
                <a:srgbClr val="1155CC"/>
              </a:solidFill>
            </a:endParaRPr>
          </a:p>
        </p:txBody>
      </p:sp>
      <p:sp>
        <p:nvSpPr>
          <p:cNvPr id="111" name="Google Shape;111;p19"/>
          <p:cNvSpPr txBox="1"/>
          <p:nvPr>
            <p:ph idx="1" type="body"/>
          </p:nvPr>
        </p:nvSpPr>
        <p:spPr>
          <a:xfrm>
            <a:off x="311700" y="1571000"/>
            <a:ext cx="8520600" cy="315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rgbClr val="000000"/>
                </a:solidFill>
                <a:latin typeface="Times New Roman"/>
                <a:ea typeface="Times New Roman"/>
                <a:cs typeface="Times New Roman"/>
                <a:sym typeface="Times New Roman"/>
              </a:rPr>
              <a:t>The model was deployed as a streamlit application where values to predict are entered and the model's predictions are displayed on the same page. </a:t>
            </a:r>
            <a:endParaRPr sz="17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700">
                <a:solidFill>
                  <a:srgbClr val="000000"/>
                </a:solidFill>
                <a:latin typeface="Times New Roman"/>
                <a:ea typeface="Times New Roman"/>
                <a:cs typeface="Times New Roman"/>
                <a:sym typeface="Times New Roman"/>
              </a:rPr>
              <a:t>The app has two modes:</a:t>
            </a:r>
            <a:endParaRPr sz="1700">
              <a:solidFill>
                <a:srgbClr val="000000"/>
              </a:solidFill>
              <a:latin typeface="Times New Roman"/>
              <a:ea typeface="Times New Roman"/>
              <a:cs typeface="Times New Roman"/>
              <a:sym typeface="Times New Roman"/>
            </a:endParaRPr>
          </a:p>
          <a:p>
            <a:pPr indent="-336550" lvl="0" marL="457200" rtl="0" algn="just">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Single prediction</a:t>
            </a:r>
            <a:endParaRPr sz="1700">
              <a:solidFill>
                <a:srgbClr val="000000"/>
              </a:solidFill>
              <a:latin typeface="Times New Roman"/>
              <a:ea typeface="Times New Roman"/>
              <a:cs typeface="Times New Roman"/>
              <a:sym typeface="Times New Roman"/>
            </a:endParaRPr>
          </a:p>
          <a:p>
            <a:pPr indent="-336550" lvl="0" marL="457200" rtl="0" algn="just">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Batch prediction</a:t>
            </a:r>
            <a:endParaRPr sz="17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b="1" lang="en" sz="1700">
                <a:solidFill>
                  <a:srgbClr val="000000"/>
                </a:solidFill>
                <a:latin typeface="Times New Roman"/>
                <a:ea typeface="Times New Roman"/>
                <a:cs typeface="Times New Roman"/>
                <a:sym typeface="Times New Roman"/>
              </a:rPr>
              <a:t>Single prediction</a:t>
            </a:r>
            <a:r>
              <a:rPr lang="en" sz="1700">
                <a:solidFill>
                  <a:srgbClr val="000000"/>
                </a:solidFill>
                <a:latin typeface="Times New Roman"/>
                <a:ea typeface="Times New Roman"/>
                <a:cs typeface="Times New Roman"/>
                <a:sym typeface="Times New Roman"/>
              </a:rPr>
              <a:t> requires a user to enter the individual features in the text box provided and clicking the on-screen button to return a prediction.</a:t>
            </a:r>
            <a:endParaRPr sz="17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b="1" lang="en" sz="1700">
                <a:solidFill>
                  <a:srgbClr val="000000"/>
                </a:solidFill>
                <a:latin typeface="Times New Roman"/>
                <a:ea typeface="Times New Roman"/>
                <a:cs typeface="Times New Roman"/>
                <a:sym typeface="Times New Roman"/>
              </a:rPr>
              <a:t>Batch prediction</a:t>
            </a:r>
            <a:r>
              <a:rPr lang="en" sz="1700">
                <a:solidFill>
                  <a:srgbClr val="000000"/>
                </a:solidFill>
                <a:latin typeface="Times New Roman"/>
                <a:ea typeface="Times New Roman"/>
                <a:cs typeface="Times New Roman"/>
                <a:sym typeface="Times New Roman"/>
              </a:rPr>
              <a:t> requires a file upload. The upload should be a csv file with columns bearing all required features. The final predictions are then appended to the data frame which can be downloaded for further use outside of the application.</a:t>
            </a:r>
            <a:endParaRPr sz="1700">
              <a:latin typeface="Times New Roman"/>
              <a:ea typeface="Times New Roman"/>
              <a:cs typeface="Times New Roman"/>
              <a:sym typeface="Times New Roman"/>
            </a:endParaRPr>
          </a:p>
        </p:txBody>
      </p:sp>
      <p:pic>
        <p:nvPicPr>
          <p:cNvPr id="112" name="Google Shape;112;p19"/>
          <p:cNvPicPr preferRelativeResize="0"/>
          <p:nvPr/>
        </p:nvPicPr>
        <p:blipFill>
          <a:blip r:embed="rId3">
            <a:alphaModFix/>
          </a:blip>
          <a:stretch>
            <a:fillRect/>
          </a:stretch>
        </p:blipFill>
        <p:spPr>
          <a:xfrm>
            <a:off x="7146149" y="198875"/>
            <a:ext cx="1686150" cy="38418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583050"/>
            <a:ext cx="8520600" cy="58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rgbClr val="1155CC"/>
                </a:solidFill>
              </a:rPr>
              <a:t>Conclusion</a:t>
            </a:r>
            <a:endParaRPr sz="3500">
              <a:solidFill>
                <a:srgbClr val="1155CC"/>
              </a:solidFill>
            </a:endParaRPr>
          </a:p>
        </p:txBody>
      </p:sp>
      <p:pic>
        <p:nvPicPr>
          <p:cNvPr id="118" name="Google Shape;118;p20"/>
          <p:cNvPicPr preferRelativeResize="0"/>
          <p:nvPr/>
        </p:nvPicPr>
        <p:blipFill>
          <a:blip r:embed="rId3">
            <a:alphaModFix/>
          </a:blip>
          <a:stretch>
            <a:fillRect/>
          </a:stretch>
        </p:blipFill>
        <p:spPr>
          <a:xfrm>
            <a:off x="7146149" y="198875"/>
            <a:ext cx="1686150" cy="384186"/>
          </a:xfrm>
          <a:prstGeom prst="rect">
            <a:avLst/>
          </a:prstGeom>
          <a:noFill/>
          <a:ln>
            <a:noFill/>
          </a:ln>
        </p:spPr>
      </p:pic>
      <p:sp>
        <p:nvSpPr>
          <p:cNvPr id="119" name="Google Shape;119;p20"/>
          <p:cNvSpPr txBox="1"/>
          <p:nvPr/>
        </p:nvSpPr>
        <p:spPr>
          <a:xfrm>
            <a:off x="365700" y="1569000"/>
            <a:ext cx="8466600" cy="3067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800">
                <a:latin typeface="Times New Roman"/>
                <a:ea typeface="Times New Roman"/>
                <a:cs typeface="Times New Roman"/>
                <a:sym typeface="Times New Roman"/>
              </a:rPr>
              <a:t>The efforts of CITES regulations in preserving biodiversity cannot be overlooked and is indeed commendable. However, from our analysis carried out, we can see that a lot of wildlife Specie trade are detrimental to </a:t>
            </a:r>
            <a:r>
              <a:rPr lang="en" sz="1800">
                <a:latin typeface="Times New Roman"/>
                <a:ea typeface="Times New Roman"/>
                <a:cs typeface="Times New Roman"/>
                <a:sym typeface="Times New Roman"/>
              </a:rPr>
              <a:t>Biodiversity</a:t>
            </a:r>
            <a:r>
              <a:rPr lang="en" sz="1800">
                <a:latin typeface="Times New Roman"/>
                <a:ea typeface="Times New Roman"/>
                <a:cs typeface="Times New Roman"/>
                <a:sym typeface="Times New Roman"/>
              </a:rPr>
              <a:t> Preservation, and increases the rate at which a lot of specie can be lost to extinction due to human activities. We have built a web application that predicts the level of trade risk as results to a user’s input on the features of the trade, This features of the Species to be traded like Taxon, Class, Genus, Order, Family, Genus, Term, Purpose, and Source. This is intended to easily get the risk level of a wildlife Specie trade and hasten security measures if required.</a:t>
            </a:r>
            <a:endParaRPr sz="18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700">
                <a:latin typeface="Times New Roman"/>
                <a:ea typeface="Times New Roman"/>
                <a:cs typeface="Times New Roman"/>
                <a:sym typeface="Times New Roman"/>
              </a:rPr>
              <a:t>Web App: </a:t>
            </a:r>
            <a:r>
              <a:rPr b="1" lang="en" sz="1700" u="sng">
                <a:solidFill>
                  <a:srgbClr val="1155CC"/>
                </a:solidFill>
                <a:latin typeface="Times New Roman"/>
                <a:ea typeface="Times New Roman"/>
                <a:cs typeface="Times New Roman"/>
                <a:sym typeface="Times New Roman"/>
                <a:hlinkClick r:id="rId4">
                  <a:extLst>
                    <a:ext uri="{A12FA001-AC4F-418D-AE19-62706E023703}">
                      <ahyp:hlinkClr val="tx"/>
                    </a:ext>
                  </a:extLst>
                </a:hlinkClick>
              </a:rPr>
              <a:t>https://wildlifeclassifier.streamlit.app/</a:t>
            </a:r>
            <a:r>
              <a:rPr b="1" lang="en" sz="1700">
                <a:latin typeface="Times New Roman"/>
                <a:ea typeface="Times New Roman"/>
                <a:cs typeface="Times New Roman"/>
                <a:sym typeface="Times New Roman"/>
              </a:rPr>
              <a:t>. </a:t>
            </a:r>
            <a:endParaRPr b="1" sz="17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1"/>
          <p:cNvPicPr preferRelativeResize="0"/>
          <p:nvPr/>
        </p:nvPicPr>
        <p:blipFill>
          <a:blip r:embed="rId3">
            <a:alphaModFix/>
          </a:blip>
          <a:stretch>
            <a:fillRect/>
          </a:stretch>
        </p:blipFill>
        <p:spPr>
          <a:xfrm>
            <a:off x="7146149" y="198875"/>
            <a:ext cx="1686150" cy="384186"/>
          </a:xfrm>
          <a:prstGeom prst="rect">
            <a:avLst/>
          </a:prstGeom>
          <a:noFill/>
          <a:ln>
            <a:noFill/>
          </a:ln>
        </p:spPr>
      </p:pic>
      <p:pic>
        <p:nvPicPr>
          <p:cNvPr descr="Open Chromebook laptop computer" id="125" name="Google Shape;125;p21"/>
          <p:cNvPicPr preferRelativeResize="0"/>
          <p:nvPr/>
        </p:nvPicPr>
        <p:blipFill>
          <a:blip r:embed="rId4">
            <a:alphaModFix/>
          </a:blip>
          <a:stretch>
            <a:fillRect/>
          </a:stretch>
        </p:blipFill>
        <p:spPr>
          <a:xfrm>
            <a:off x="377500" y="583050"/>
            <a:ext cx="8454798" cy="4312726"/>
          </a:xfrm>
          <a:prstGeom prst="rect">
            <a:avLst/>
          </a:prstGeom>
          <a:noFill/>
          <a:ln>
            <a:noFill/>
          </a:ln>
        </p:spPr>
      </p:pic>
      <p:pic>
        <p:nvPicPr>
          <p:cNvPr id="126" name="Google Shape;126;p21"/>
          <p:cNvPicPr preferRelativeResize="0"/>
          <p:nvPr/>
        </p:nvPicPr>
        <p:blipFill>
          <a:blip r:embed="rId5">
            <a:alphaModFix/>
          </a:blip>
          <a:stretch>
            <a:fillRect/>
          </a:stretch>
        </p:blipFill>
        <p:spPr>
          <a:xfrm>
            <a:off x="1238675" y="884775"/>
            <a:ext cx="6624700" cy="31734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